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61" d="100"/>
          <a:sy n="61" d="100"/>
        </p:scale>
        <p:origin x="8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0E68-8277-4806-AF95-D48633EC7A6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21D2-851E-4CCF-9445-E653ECA6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526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0E68-8277-4806-AF95-D48633EC7A6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21D2-851E-4CCF-9445-E653ECA6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704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0E68-8277-4806-AF95-D48633EC7A6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21D2-851E-4CCF-9445-E653ECA6B48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1479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0E68-8277-4806-AF95-D48633EC7A6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21D2-851E-4CCF-9445-E653ECA6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92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0E68-8277-4806-AF95-D48633EC7A6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21D2-851E-4CCF-9445-E653ECA6B48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9310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0E68-8277-4806-AF95-D48633EC7A6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21D2-851E-4CCF-9445-E653ECA6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30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0E68-8277-4806-AF95-D48633EC7A6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21D2-851E-4CCF-9445-E653ECA6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75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0E68-8277-4806-AF95-D48633EC7A6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21D2-851E-4CCF-9445-E653ECA6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000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0E68-8277-4806-AF95-D48633EC7A6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21D2-851E-4CCF-9445-E653ECA6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83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0E68-8277-4806-AF95-D48633EC7A6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21D2-851E-4CCF-9445-E653ECA6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1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0E68-8277-4806-AF95-D48633EC7A6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21D2-851E-4CCF-9445-E653ECA6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749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0E68-8277-4806-AF95-D48633EC7A6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21D2-851E-4CCF-9445-E653ECA6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742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0E68-8277-4806-AF95-D48633EC7A6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21D2-851E-4CCF-9445-E653ECA6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10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0E68-8277-4806-AF95-D48633EC7A6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21D2-851E-4CCF-9445-E653ECA6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0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0E68-8277-4806-AF95-D48633EC7A6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21D2-851E-4CCF-9445-E653ECA6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5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0E68-8277-4806-AF95-D48633EC7A6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21D2-851E-4CCF-9445-E653ECA6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95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10E68-8277-4806-AF95-D48633EC7A6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F0521D2-851E-4CCF-9445-E653ECA6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3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Satire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dirty="0" err="1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sat·ire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ˈ</a:t>
            </a:r>
            <a:r>
              <a:rPr lang="en-US" altLang="en-US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saˌtī</a:t>
            </a:r>
            <a:r>
              <a:rPr lang="en-US" alt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(ə)r/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i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noun</a:t>
            </a:r>
            <a:endParaRPr lang="en-US" altLang="en-US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en-US" alt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use of humor, irony, exaggeration, or ridicule to expose and criticize people's stupidity or vices, particularly in the context of contemporary politics and other topical issues.</a:t>
            </a:r>
          </a:p>
          <a:p>
            <a:pPr marL="45720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en-US" sz="18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play, novel, film, or other work that uses satire.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dirty="0">
                <a:solidFill>
                  <a:srgbClr val="8787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plural noun: </a:t>
            </a:r>
            <a:r>
              <a:rPr lang="en-US" altLang="en-US" b="1" dirty="0">
                <a:solidFill>
                  <a:srgbClr val="8787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satires</a:t>
            </a:r>
            <a:endParaRPr lang="en-US" altLang="en-US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dirty="0">
                <a:solidFill>
                  <a:srgbClr val="8787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"a stinging </a:t>
            </a:r>
            <a:r>
              <a:rPr lang="en-US" altLang="en-US" b="1" dirty="0">
                <a:solidFill>
                  <a:srgbClr val="8787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satire on</a:t>
            </a:r>
            <a:r>
              <a:rPr lang="en-US" altLang="en-US" dirty="0">
                <a:solidFill>
                  <a:srgbClr val="8787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American politics"</a:t>
            </a:r>
            <a:endParaRPr lang="en-US" altLang="en-US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en-US" sz="18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genre of literature characterized by the use of satire.</a:t>
            </a:r>
          </a:p>
          <a:p>
            <a:r>
              <a:rPr lang="en-US" dirty="0" smtClean="0"/>
              <a:t>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673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250731"/>
          </a:xfrm>
        </p:spPr>
        <p:txBody>
          <a:bodyPr>
            <a:normAutofit/>
          </a:bodyPr>
          <a:lstStyle/>
          <a:p>
            <a:r>
              <a:rPr lang="en-US" sz="6600" dirty="0" smtClean="0"/>
              <a:t>Verbal Irony</a:t>
            </a:r>
            <a:endParaRPr lang="en-US" sz="6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1860331"/>
            <a:ext cx="8596668" cy="4524703"/>
          </a:xfrm>
        </p:spPr>
        <p:txBody>
          <a:bodyPr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You </a:t>
            </a:r>
            <a:r>
              <a:rPr lang="en-US" sz="2400" dirty="0"/>
              <a:t>use </a:t>
            </a:r>
            <a:r>
              <a:rPr lang="en-US" sz="2400" b="1" dirty="0"/>
              <a:t>verbal irony </a:t>
            </a:r>
            <a:r>
              <a:rPr lang="en-US" sz="2400" dirty="0"/>
              <a:t>whenever you say one thing but mean </a:t>
            </a:r>
            <a:r>
              <a:rPr lang="en-US" sz="2400" dirty="0" smtClean="0"/>
              <a:t>something completely </a:t>
            </a:r>
            <a:r>
              <a:rPr lang="en-US" sz="2400" dirty="0"/>
              <a:t>different. When you speak, your tone of voice signals </a:t>
            </a:r>
            <a:r>
              <a:rPr lang="en-US" sz="2400" dirty="0" smtClean="0"/>
              <a:t>listeners that </a:t>
            </a:r>
            <a:r>
              <a:rPr lang="en-US" sz="2400" dirty="0"/>
              <a:t>you don’t really mean what you are saying. Writers don’t have </a:t>
            </a:r>
            <a:r>
              <a:rPr lang="en-US" sz="2400" dirty="0" smtClean="0"/>
              <a:t>the option </a:t>
            </a:r>
            <a:r>
              <a:rPr lang="en-US" sz="2400" dirty="0"/>
              <a:t>of using a sarcastic tone of voice to convey irony. Instead, they </a:t>
            </a:r>
            <a:r>
              <a:rPr lang="en-US" sz="2400" dirty="0" smtClean="0"/>
              <a:t>might make </a:t>
            </a:r>
            <a:r>
              <a:rPr lang="en-US" sz="2400" dirty="0"/>
              <a:t>so many shocking or unbelievable statements that the reader </a:t>
            </a:r>
            <a:r>
              <a:rPr lang="en-US" sz="2400" dirty="0" smtClean="0"/>
              <a:t>can’t possibly </a:t>
            </a:r>
            <a:r>
              <a:rPr lang="en-US" sz="2400" dirty="0"/>
              <a:t>miss the point. Swift’s essay is a classic example of verbal </a:t>
            </a:r>
            <a:r>
              <a:rPr lang="en-US" sz="2400" dirty="0" smtClean="0"/>
              <a:t>irony taken </a:t>
            </a:r>
            <a:r>
              <a:rPr lang="en-US" sz="2400" dirty="0"/>
              <a:t>to the extreme.</a:t>
            </a:r>
          </a:p>
        </p:txBody>
      </p:sp>
    </p:spTree>
    <p:extLst>
      <p:ext uri="{BB962C8B-B14F-4D97-AF65-F5344CB8AC3E}">
        <p14:creationId xmlns:p14="http://schemas.microsoft.com/office/powerpoint/2010/main" val="3164798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0493" y="583323"/>
            <a:ext cx="9759438" cy="5833243"/>
          </a:xfrm>
        </p:spPr>
        <p:txBody>
          <a:bodyPr anchor="t" anchorCtr="1">
            <a:noAutofit/>
          </a:bodyPr>
          <a:lstStyle/>
          <a:p>
            <a:r>
              <a:rPr lang="en-US" sz="2600" dirty="0"/>
              <a:t>“A Modest Proposal” is a type of persuasive writing called </a:t>
            </a:r>
            <a:r>
              <a:rPr lang="en-US" sz="2600" b="1" dirty="0"/>
              <a:t>satire. </a:t>
            </a:r>
            <a:r>
              <a:rPr lang="en-US" sz="2600" dirty="0" smtClean="0"/>
              <a:t>Through satire</a:t>
            </a:r>
            <a:r>
              <a:rPr lang="en-US" sz="2600" dirty="0"/>
              <a:t>, writers ridicule people or </a:t>
            </a:r>
            <a:r>
              <a:rPr lang="en-US" sz="2600"/>
              <a:t>institutions </a:t>
            </a:r>
            <a:r>
              <a:rPr lang="en-US" sz="2600" smtClean="0"/>
              <a:t/>
            </a:r>
            <a:br>
              <a:rPr lang="en-US" sz="2600" smtClean="0"/>
            </a:br>
            <a:r>
              <a:rPr lang="en-US" sz="2600" smtClean="0"/>
              <a:t>in </a:t>
            </a:r>
            <a:r>
              <a:rPr lang="en-US" sz="2600" dirty="0"/>
              <a:t>order to effect change.  </a:t>
            </a:r>
            <a:r>
              <a:rPr lang="en-US" sz="2600" dirty="0" smtClean="0"/>
              <a:t>“A Modest </a:t>
            </a:r>
            <a:r>
              <a:rPr lang="en-US" sz="2600" dirty="0"/>
              <a:t>Proposal” was written in 1729 to shock English society into </a:t>
            </a:r>
            <a:r>
              <a:rPr lang="en-US" sz="2600" dirty="0" smtClean="0"/>
              <a:t>an awareness </a:t>
            </a:r>
            <a:r>
              <a:rPr lang="en-US" sz="2600" dirty="0"/>
              <a:t>of England’s unjust policies toward the Irish. In it, Swift uses </a:t>
            </a:r>
            <a:r>
              <a:rPr lang="en-US" sz="2600" dirty="0" smtClean="0"/>
              <a:t>the types </a:t>
            </a:r>
            <a:r>
              <a:rPr lang="en-US" sz="2600" dirty="0"/>
              <a:t>of </a:t>
            </a:r>
            <a:r>
              <a:rPr lang="en-US" sz="2600" b="1" dirty="0"/>
              <a:t>persuasive techniques </a:t>
            </a:r>
            <a:r>
              <a:rPr lang="en-US" sz="2600" dirty="0"/>
              <a:t>listed below to convince the reader </a:t>
            </a:r>
            <a:r>
              <a:rPr lang="en-US" sz="2600" dirty="0" smtClean="0"/>
              <a:t>that England’s </a:t>
            </a:r>
            <a:r>
              <a:rPr lang="en-US" sz="2600" dirty="0"/>
              <a:t>treatment of the Irish is heartless and immoral.</a:t>
            </a:r>
          </a:p>
          <a:p>
            <a:r>
              <a:rPr lang="en-US" sz="2600" dirty="0"/>
              <a:t>• </a:t>
            </a:r>
            <a:r>
              <a:rPr lang="en-US" sz="2600" b="1" dirty="0"/>
              <a:t>Logical appeals: </a:t>
            </a:r>
            <a:r>
              <a:rPr lang="en-US" sz="2600" dirty="0"/>
              <a:t>the use of facts or statistics to support a position.</a:t>
            </a:r>
          </a:p>
          <a:p>
            <a:r>
              <a:rPr lang="en-US" sz="2600" dirty="0"/>
              <a:t>• </a:t>
            </a:r>
            <a:r>
              <a:rPr lang="en-US" sz="2600" b="1" dirty="0"/>
              <a:t>Emotional appeals: </a:t>
            </a:r>
            <a:r>
              <a:rPr lang="en-US" sz="2600" dirty="0"/>
              <a:t>the use of words that stir up strong feelings.</a:t>
            </a:r>
          </a:p>
          <a:p>
            <a:r>
              <a:rPr lang="en-US" sz="2600" dirty="0"/>
              <a:t>• </a:t>
            </a:r>
            <a:r>
              <a:rPr lang="en-US" sz="2600" b="1" dirty="0"/>
              <a:t>Ethical appeals: </a:t>
            </a:r>
            <a:r>
              <a:rPr lang="en-US" sz="2600" dirty="0"/>
              <a:t>the use of details that will convince readers that </a:t>
            </a:r>
            <a:r>
              <a:rPr lang="en-US" sz="2600" dirty="0" smtClean="0"/>
              <a:t>the writer </a:t>
            </a:r>
            <a:r>
              <a:rPr lang="en-US" sz="2600" dirty="0"/>
              <a:t>is fair and trustworthy.</a:t>
            </a:r>
          </a:p>
        </p:txBody>
      </p:sp>
    </p:spTree>
    <p:extLst>
      <p:ext uri="{BB962C8B-B14F-4D97-AF65-F5344CB8AC3E}">
        <p14:creationId xmlns:p14="http://schemas.microsoft.com/office/powerpoint/2010/main" val="15565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</a:t>
            </a:r>
            <a:r>
              <a:rPr lang="en-US" sz="2400" dirty="0"/>
              <a:t>the late 1720s, Ireland suffered from several years of poor </a:t>
            </a:r>
            <a:r>
              <a:rPr lang="en-US" sz="2400" dirty="0" smtClean="0"/>
              <a:t>harvests. Farmers </a:t>
            </a:r>
            <a:r>
              <a:rPr lang="en-US" sz="2400" dirty="0"/>
              <a:t>had trouble paying the rents demanded by their English </a:t>
            </a:r>
            <a:r>
              <a:rPr lang="en-US" sz="2400" dirty="0" smtClean="0"/>
              <a:t>landlords. Many </a:t>
            </a:r>
            <a:r>
              <a:rPr lang="en-US" sz="2400" dirty="0"/>
              <a:t>children and adults were forced to beg or starve. Most </a:t>
            </a:r>
            <a:r>
              <a:rPr lang="en-US" sz="2400" dirty="0" smtClean="0"/>
              <a:t>of the </a:t>
            </a:r>
            <a:r>
              <a:rPr lang="en-US" sz="2400" dirty="0"/>
              <a:t>money collected by the landlords was sent to England; very </a:t>
            </a:r>
            <a:r>
              <a:rPr lang="en-US" sz="2400" dirty="0" smtClean="0"/>
              <a:t>little was </a:t>
            </a:r>
            <a:r>
              <a:rPr lang="en-US" sz="2400" dirty="0"/>
              <a:t>spent in Ireland on locally produced </a:t>
            </a:r>
            <a:r>
              <a:rPr lang="en-US" sz="2400" dirty="0" smtClean="0"/>
              <a:t>goods. Here</a:t>
            </a:r>
            <a:r>
              <a:rPr lang="en-US" sz="2400" dirty="0"/>
              <a:t>, Swift pretends to be an economic planner who suggests </a:t>
            </a:r>
            <a:r>
              <a:rPr lang="en-US" sz="2400" dirty="0" smtClean="0"/>
              <a:t>a shocking </a:t>
            </a:r>
            <a:r>
              <a:rPr lang="en-US" sz="2400" dirty="0"/>
              <a:t>solution to the problem. Watch for the sharp contrast </a:t>
            </a:r>
            <a:r>
              <a:rPr lang="en-US" sz="2400" dirty="0" smtClean="0"/>
              <a:t>between Swift’s direct, logical style and the outrageous proposal he describes.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633293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</TotalTime>
  <Words>264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Satire</vt:lpstr>
      <vt:lpstr>Verbal Irony</vt:lpstr>
      <vt:lpstr>PowerPoint Presentation</vt:lpstr>
      <vt:lpstr>BACKGROUND</vt:lpstr>
    </vt:vector>
  </TitlesOfParts>
  <Company>WCAE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Satire</dc:title>
  <dc:creator>Fegley, Todd</dc:creator>
  <cp:lastModifiedBy>Fegley, Todd</cp:lastModifiedBy>
  <cp:revision>3</cp:revision>
  <dcterms:created xsi:type="dcterms:W3CDTF">2015-10-12T18:29:13Z</dcterms:created>
  <dcterms:modified xsi:type="dcterms:W3CDTF">2015-10-12T18:48:59Z</dcterms:modified>
</cp:coreProperties>
</file>